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234" r:id="rId2"/>
    <p:sldId id="1255" r:id="rId3"/>
    <p:sldId id="1284" r:id="rId4"/>
    <p:sldId id="1278" r:id="rId5"/>
    <p:sldId id="1271" r:id="rId6"/>
    <p:sldId id="1286" r:id="rId7"/>
    <p:sldId id="1285" r:id="rId8"/>
    <p:sldId id="1289" r:id="rId9"/>
    <p:sldId id="1290" r:id="rId10"/>
    <p:sldId id="1293" r:id="rId11"/>
    <p:sldId id="1294" r:id="rId12"/>
    <p:sldId id="1291" r:id="rId13"/>
    <p:sldId id="1292" r:id="rId14"/>
    <p:sldId id="268" r:id="rId15"/>
    <p:sldId id="1269" r:id="rId16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>
        <p:scale>
          <a:sx n="100" d="100"/>
          <a:sy n="100" d="100"/>
        </p:scale>
        <p:origin x="1170" y="3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12/8/2023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10 </a:t>
            </a:r>
            <a:r>
              <a:rPr lang="de-DE" sz="900" dirty="0"/>
              <a:t>(13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11.12.2023 – 17.12.2023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3AD3-7B5A-4E53-6B92-77D03B8B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DA659-97FC-BF25-511B-CDCC7323DD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F8F2-AE09-6F77-4C4B-A835EDA7F1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graph with colorful dots and numbers&#10;&#10;Description automatically generated">
            <a:extLst>
              <a:ext uri="{FF2B5EF4-FFF2-40B4-BE49-F238E27FC236}">
                <a16:creationId xmlns:a16="http://schemas.microsoft.com/office/drawing/2014/main" id="{C741EAE8-DA03-A3C9-211B-AD72B990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" y="1535185"/>
            <a:ext cx="5871357" cy="3051338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6B87D6E-E055-E3E4-AFAB-CC4C2ADC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5185"/>
            <a:ext cx="5871357" cy="30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F841D-7924-07D1-CD32-0C6F0DF092D1}"/>
              </a:ext>
            </a:extLst>
          </p:cNvPr>
          <p:cNvSpPr txBox="1"/>
          <p:nvPr/>
        </p:nvSpPr>
        <p:spPr>
          <a:xfrm>
            <a:off x="2935678" y="2147582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TP2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FDED9-87A3-4FB2-636A-827D3C29DEC9}"/>
              </a:ext>
            </a:extLst>
          </p:cNvPr>
          <p:cNvSpPr txBox="1"/>
          <p:nvPr/>
        </p:nvSpPr>
        <p:spPr>
          <a:xfrm>
            <a:off x="8918427" y="2147581"/>
            <a:ext cx="42319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TP3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83816-E94A-D25F-E0B8-476E3A3C7B56}"/>
              </a:ext>
            </a:extLst>
          </p:cNvPr>
          <p:cNvSpPr txBox="1"/>
          <p:nvPr/>
        </p:nvSpPr>
        <p:spPr>
          <a:xfrm>
            <a:off x="3666612" y="5310162"/>
            <a:ext cx="40010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Why jumps in Direction changes ?????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8F25D1-6B59-3FE1-FBA0-1C379EA50C62}"/>
              </a:ext>
            </a:extLst>
          </p:cNvPr>
          <p:cNvSpPr/>
          <p:nvPr/>
        </p:nvSpPr>
        <p:spPr>
          <a:xfrm rot="15045478">
            <a:off x="11147737" y="4337766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92A92F-E956-D707-CA53-202BFC87373A}"/>
              </a:ext>
            </a:extLst>
          </p:cNvPr>
          <p:cNvSpPr/>
          <p:nvPr/>
        </p:nvSpPr>
        <p:spPr>
          <a:xfrm rot="15045478">
            <a:off x="11278342" y="4037160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4158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567F6-6A35-7DEB-1249-BEA24FAA3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B498F-5CC0-41D3-BF50-E99CA0CCDE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4331B5A-7005-A47E-8902-C9C1E8B7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307317"/>
            <a:ext cx="7361275" cy="294451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E8F7105-137A-1549-BED6-4BC496F7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3434691"/>
            <a:ext cx="7361274" cy="2944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40D68-BDBA-A4A5-98BC-58B08B18D1AC}"/>
              </a:ext>
            </a:extLst>
          </p:cNvPr>
          <p:cNvSpPr txBox="1"/>
          <p:nvPr/>
        </p:nvSpPr>
        <p:spPr>
          <a:xfrm>
            <a:off x="8263156" y="2974828"/>
            <a:ext cx="32633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Somehow there a 4 more direction changes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4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2C7E-A09A-BF08-D443-E105CA17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OOF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1101A-E046-E839-C566-A56D27A171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356E4-40CB-E649-B880-55F449B32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Oof Size Large | Know Your Meme">
            <a:extLst>
              <a:ext uri="{FF2B5EF4-FFF2-40B4-BE49-F238E27FC236}">
                <a16:creationId xmlns:a16="http://schemas.microsoft.com/office/drawing/2014/main" id="{DC6F7752-F40E-61FC-751B-29C20FB5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92" y="3429000"/>
            <a:ext cx="3727141" cy="285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26A5C2-0687-4F74-D9C2-1D44B77566BC}"/>
              </a:ext>
            </a:extLst>
          </p:cNvPr>
          <p:cNvSpPr txBox="1"/>
          <p:nvPr/>
        </p:nvSpPr>
        <p:spPr>
          <a:xfrm>
            <a:off x="410400" y="1317071"/>
            <a:ext cx="37061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All previous calculations are useless</a:t>
            </a: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F85EC-8DC0-8FB8-6C0F-6EF947E58FB1}"/>
              </a:ext>
            </a:extLst>
          </p:cNvPr>
          <p:cNvSpPr txBox="1"/>
          <p:nvPr/>
        </p:nvSpPr>
        <p:spPr>
          <a:xfrm>
            <a:off x="410400" y="2365695"/>
            <a:ext cx="38055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New range -135° to 135° in 5° steps !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9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807C-FC73-E538-E615-E1705A60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97260-3427-752E-BF75-99328A1FB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E8E5-937E-7728-EABC-DAFAD8FC3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5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Christmas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539646" y="1648918"/>
            <a:ext cx="683520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	Ludwig 		Marius		Jan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08.12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15.12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22.12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29.12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X				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05.01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12.01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</a:t>
            </a:r>
            <a:r>
              <a:rPr lang="en-US" dirty="0">
                <a:solidFill>
                  <a:schemeClr val="tx1"/>
                </a:solidFill>
              </a:rPr>
              <a:t>							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D4A462D-A5DA-70A5-34CE-885C51F10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/ Methodology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52629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Methodology: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8FD2-920B-DACE-2A52-E21AC66C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A4CD7-F99A-4767-FE88-C202960CE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6B2F2-D307-6416-9203-FBBC651CEF0D}"/>
              </a:ext>
            </a:extLst>
          </p:cNvPr>
          <p:cNvSpPr txBox="1"/>
          <p:nvPr/>
        </p:nvSpPr>
        <p:spPr>
          <a:xfrm>
            <a:off x="410400" y="1191553"/>
            <a:ext cx="489144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- Swarm </a:t>
            </a:r>
            <a:r>
              <a:rPr lang="en-US" dirty="0" err="1">
                <a:solidFill>
                  <a:schemeClr val="tx1"/>
                </a:solidFill>
              </a:rPr>
              <a:t>weiter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testen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Berechnung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prüfen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Größerer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wertebereich</a:t>
            </a:r>
            <a:r>
              <a:rPr lang="en-US" dirty="0">
                <a:solidFill>
                  <a:schemeClr val="tx1"/>
                </a:solidFill>
              </a:rPr>
              <a:t> = DONE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Gröbere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Werkzeugbahn</a:t>
            </a:r>
            <a:r>
              <a:rPr lang="en-US" dirty="0">
                <a:solidFill>
                  <a:schemeClr val="tx1"/>
                </a:solidFill>
              </a:rPr>
              <a:t>  = DONE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24E7E6-82D0-8EF9-C184-7352D92006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2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15.12.2023</a:t>
            </a:r>
          </a:p>
        </p:txBody>
      </p:sp>
    </p:spTree>
    <p:extLst>
      <p:ext uri="{BB962C8B-B14F-4D97-AF65-F5344CB8AC3E}">
        <p14:creationId xmlns:p14="http://schemas.microsoft.com/office/powerpoint/2010/main" val="197511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7E65-0348-2D5E-0C56-B065F17F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180: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13A6C-C375-4237-859A-D5DF43BB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905D0-0587-4E76-F24C-F73AC310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F184052-4724-B34E-C0DE-21145D34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20858"/>
            <a:ext cx="5499618" cy="2199847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4B4E2DB-64D0-AA52-C519-4B1F5A85B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7" y="920858"/>
            <a:ext cx="5499618" cy="2199847"/>
          </a:xfrm>
          <a:prstGeom prst="rect">
            <a:avLst/>
          </a:prstGeom>
        </p:spPr>
      </p:pic>
      <p:pic>
        <p:nvPicPr>
          <p:cNvPr id="9" name="Picture 8" descr="A blue lines with arrows and circles&#10;&#10;Description automatically generated">
            <a:extLst>
              <a:ext uri="{FF2B5EF4-FFF2-40B4-BE49-F238E27FC236}">
                <a16:creationId xmlns:a16="http://schemas.microsoft.com/office/drawing/2014/main" id="{C8AF4722-AD52-8F2E-3FA9-17690DD79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62" y="3562763"/>
            <a:ext cx="4020535" cy="1803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936E7F-EAF3-2735-2A51-828CE6C12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062" y="3495651"/>
            <a:ext cx="2929147" cy="3059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693B5E-2E94-0A15-1BB9-9D483139D4EA}"/>
              </a:ext>
            </a:extLst>
          </p:cNvPr>
          <p:cNvSpPr txBox="1"/>
          <p:nvPr/>
        </p:nvSpPr>
        <p:spPr>
          <a:xfrm>
            <a:off x="8455574" y="3787940"/>
            <a:ext cx="25519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Always in line with joint 1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577D4-9947-EF71-D80C-B6C229702D59}"/>
              </a:ext>
            </a:extLst>
          </p:cNvPr>
          <p:cNvSpPr txBox="1"/>
          <p:nvPr/>
        </p:nvSpPr>
        <p:spPr>
          <a:xfrm rot="20149581">
            <a:off x="646879" y="2177052"/>
            <a:ext cx="981198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600" b="1" dirty="0">
                <a:solidFill>
                  <a:srgbClr val="FF0000"/>
                </a:solidFill>
              </a:rPr>
              <a:t>[WRONG]</a:t>
            </a:r>
            <a:endParaRPr lang="en-DE" sz="16600" b="1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1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4CA1747D-0959-40D4-B116-2A4D01A8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43770"/>
            <a:ext cx="9564110" cy="4970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EE3C8-7866-EE7F-3EEC-1DACC1C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Jumping ???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1B877-270B-4A4A-7150-1EF633F41D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81B43-082E-F94B-8C9A-E7A55B0EB867}"/>
              </a:ext>
            </a:extLst>
          </p:cNvPr>
          <p:cNvSpPr txBox="1"/>
          <p:nvPr/>
        </p:nvSpPr>
        <p:spPr>
          <a:xfrm>
            <a:off x="4797377" y="1381270"/>
            <a:ext cx="10900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Toolpath 1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AC6A5E0-B6FE-40AD-C9CE-6D779C6DFB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08.12.2023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8DE2F8-1503-8A97-0329-B1D677FC114A}"/>
              </a:ext>
            </a:extLst>
          </p:cNvPr>
          <p:cNvSpPr/>
          <p:nvPr/>
        </p:nvSpPr>
        <p:spPr>
          <a:xfrm rot="7502391">
            <a:off x="2556604" y="2355071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FB7400-6F81-E700-B8EB-8F225E739F39}"/>
              </a:ext>
            </a:extLst>
          </p:cNvPr>
          <p:cNvSpPr/>
          <p:nvPr/>
        </p:nvSpPr>
        <p:spPr>
          <a:xfrm rot="7502391">
            <a:off x="2750357" y="2440358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2982357-684B-2944-51F8-4BBD86B4DE11}"/>
              </a:ext>
            </a:extLst>
          </p:cNvPr>
          <p:cNvSpPr/>
          <p:nvPr/>
        </p:nvSpPr>
        <p:spPr>
          <a:xfrm rot="2095093">
            <a:off x="2213095" y="3372003"/>
            <a:ext cx="713870" cy="17761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84CD4-3D2A-6D08-02D4-67CB69E88167}"/>
              </a:ext>
            </a:extLst>
          </p:cNvPr>
          <p:cNvSpPr txBox="1"/>
          <p:nvPr/>
        </p:nvSpPr>
        <p:spPr>
          <a:xfrm>
            <a:off x="2857757" y="1908935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-18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91383-B8FB-6523-60BE-8AE08EC0468D}"/>
              </a:ext>
            </a:extLst>
          </p:cNvPr>
          <p:cNvSpPr txBox="1"/>
          <p:nvPr/>
        </p:nvSpPr>
        <p:spPr>
          <a:xfrm>
            <a:off x="3315099" y="2015142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-17</a:t>
            </a:r>
            <a:endParaRPr lang="en-DE" dirty="0" err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DB7B4-14E7-335B-35B0-78EE963B3ABE}"/>
              </a:ext>
            </a:extLst>
          </p:cNvPr>
          <p:cNvSpPr txBox="1"/>
          <p:nvPr/>
        </p:nvSpPr>
        <p:spPr>
          <a:xfrm>
            <a:off x="1965973" y="3045178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-16</a:t>
            </a:r>
            <a:endParaRPr lang="en-DE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8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E42B-8B16-FACA-87AC-0122027A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-17 vs -16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37281-1214-616A-6561-973CBF54DD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E50E3-0D46-76F8-DF87-84B0F02B5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FBF7E-2132-A2FB-6F25-1287CCEB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4" y="1438854"/>
            <a:ext cx="4807947" cy="4487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5CE22-08B5-5228-E9CE-17AE8187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57" y="1430753"/>
            <a:ext cx="4717409" cy="44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9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18D349-CCEE-9474-6077-635B3F73D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C7503-BDB0-8B1C-D898-8FE763292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8EC2040-F476-FF62-CB56-A3FB7C80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0" y="2653193"/>
            <a:ext cx="9144018" cy="3657607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E506C6-7D19-C1A7-6D02-6BC879AC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349"/>
            <a:ext cx="5878125" cy="2351250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C7EBD95-93BE-6D3F-0322-B6380FE65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0" y="163349"/>
            <a:ext cx="5878126" cy="2351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B335C-E5C7-9D2A-E6C4-336A5F835B11}"/>
              </a:ext>
            </a:extLst>
          </p:cNvPr>
          <p:cNvSpPr txBox="1"/>
          <p:nvPr/>
        </p:nvSpPr>
        <p:spPr>
          <a:xfrm>
            <a:off x="9747354" y="3189334"/>
            <a:ext cx="2444646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 dirty="0">
                <a:solidFill>
                  <a:schemeClr val="tx1"/>
                </a:solidFill>
              </a:rPr>
              <a:t>Solution:</a:t>
            </a:r>
          </a:p>
          <a:p>
            <a:pPr algn="l"/>
            <a:endParaRPr lang="en-US" sz="2800" b="1" dirty="0">
              <a:solidFill>
                <a:schemeClr val="tx1"/>
              </a:solidFill>
            </a:endParaRP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Start inverse kinematics from </a:t>
            </a:r>
          </a:p>
          <a:p>
            <a:pPr algn="l"/>
            <a:r>
              <a:rPr lang="en-US" sz="2800" b="1" dirty="0">
                <a:solidFill>
                  <a:schemeClr val="tx1"/>
                </a:solidFill>
              </a:rPr>
              <a:t>defined position</a:t>
            </a:r>
            <a:endParaRPr lang="en-DE" sz="2800" b="1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1D5176-E2AA-F6E1-F69C-14415A3BBDCD}"/>
              </a:ext>
            </a:extLst>
          </p:cNvPr>
          <p:cNvSpPr txBox="1"/>
          <p:nvPr/>
        </p:nvSpPr>
        <p:spPr>
          <a:xfrm>
            <a:off x="6576968" y="6445900"/>
            <a:ext cx="19620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RAD is not DEG lol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64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7D26-5E5C-5C9F-FD3B-12929E04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3EE54-A63E-6C1B-8DF2-FD0BC5C84D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8D87E-E58A-BE92-CC59-27F5241C4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4CEA70-3F80-97FD-2254-11DABE85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80790"/>
            <a:ext cx="8976881" cy="46652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19CE05-7D96-D07C-E786-2B1FFE8032A0}"/>
              </a:ext>
            </a:extLst>
          </p:cNvPr>
          <p:cNvSpPr txBox="1"/>
          <p:nvPr/>
        </p:nvSpPr>
        <p:spPr>
          <a:xfrm>
            <a:off x="9563451" y="1996580"/>
            <a:ext cx="2541864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Cool!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But why direction changes ??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Because 180 is not equal to 179.999999997!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Solution: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Added rounding to 3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decimals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2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782B-65B7-D799-4B60-610A801B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!!!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A2560-CFF5-3747-45A6-0BDB1F1262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2023 | Jan Nalivaika | T AMM FMP-DE | 09.10.2023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3E35-ED18-12CD-6775-AD78C9C40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907A9CD-8F62-D5D1-9460-0718B7E26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1114657"/>
            <a:ext cx="9320829" cy="484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2834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605</Words>
  <Application>Microsoft Office PowerPoint</Application>
  <PresentationFormat>Widescreen</PresentationFormat>
  <Paragraphs>116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NimbusSanL-Bold</vt:lpstr>
      <vt:lpstr>Siemens Slab Black</vt:lpstr>
      <vt:lpstr>Wingdings</vt:lpstr>
      <vt:lpstr>Siemens 2022</vt:lpstr>
      <vt:lpstr>Master-Thesis  Methodical Approach for Analyzing Process Parameters and Optimizing Boundary Conditions in Multi-Axis Robot Programs</vt:lpstr>
      <vt:lpstr>State of the Art / Methodology Questions</vt:lpstr>
      <vt:lpstr>ToDo</vt:lpstr>
      <vt:lpstr>Why 180:</vt:lpstr>
      <vt:lpstr>Why Jumping ???</vt:lpstr>
      <vt:lpstr>-17 vs -16</vt:lpstr>
      <vt:lpstr>PowerPoint Presentation</vt:lpstr>
      <vt:lpstr>Result</vt:lpstr>
      <vt:lpstr>Solution !!!</vt:lpstr>
      <vt:lpstr>PowerPoint Presentation</vt:lpstr>
      <vt:lpstr>PowerPoint Presentation</vt:lpstr>
      <vt:lpstr>Big OOF</vt:lpstr>
      <vt:lpstr>Result 1</vt:lpstr>
      <vt:lpstr>Contact</vt:lpstr>
      <vt:lpstr>Christmas planning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Jan Nalivaika</cp:lastModifiedBy>
  <cp:revision>168</cp:revision>
  <dcterms:created xsi:type="dcterms:W3CDTF">2023-10-02T13:28:39Z</dcterms:created>
  <dcterms:modified xsi:type="dcterms:W3CDTF">2023-12-08T19:52:22Z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